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7" r:id="rId2"/>
    <p:sldId id="313" r:id="rId3"/>
    <p:sldId id="260" r:id="rId4"/>
    <p:sldId id="262" r:id="rId5"/>
    <p:sldId id="263" r:id="rId6"/>
    <p:sldId id="264" r:id="rId7"/>
    <p:sldId id="265" r:id="rId8"/>
    <p:sldId id="324" r:id="rId9"/>
    <p:sldId id="271" r:id="rId10"/>
    <p:sldId id="274" r:id="rId11"/>
    <p:sldId id="328" r:id="rId12"/>
    <p:sldId id="325" r:id="rId13"/>
    <p:sldId id="314" r:id="rId14"/>
    <p:sldId id="315" r:id="rId15"/>
    <p:sldId id="316" r:id="rId16"/>
    <p:sldId id="317" r:id="rId17"/>
    <p:sldId id="329" r:id="rId18"/>
    <p:sldId id="326" r:id="rId19"/>
    <p:sldId id="319" r:id="rId20"/>
    <p:sldId id="330" r:id="rId21"/>
    <p:sldId id="320" r:id="rId22"/>
    <p:sldId id="331" r:id="rId23"/>
    <p:sldId id="333" r:id="rId24"/>
    <p:sldId id="321" r:id="rId25"/>
    <p:sldId id="303" r:id="rId26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us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00"/>
    <a:srgbClr val="3399FF"/>
    <a:srgbClr val="BCFB7D"/>
    <a:srgbClr val="006600"/>
    <a:srgbClr val="FFE1E1"/>
    <a:srgbClr val="F8EDEC"/>
    <a:srgbClr val="003300"/>
    <a:srgbClr val="95B16B"/>
    <a:srgbClr val="C8F67E"/>
    <a:srgbClr val="D0F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Средний стиль 3">
    <a:wholeTbl>
      <a:tcTxStyle>
        <a:fontRef idx="minor">
          <a:srgbClr val="00000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771" autoAdjust="0"/>
  </p:normalViewPr>
  <p:slideViewPr>
    <p:cSldViewPr>
      <p:cViewPr>
        <p:scale>
          <a:sx n="110" d="100"/>
          <a:sy n="110" d="100"/>
        </p:scale>
        <p:origin x="-72" y="-5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162"/>
    </p:cViewPr>
  </p:sorterViewPr>
  <p:notesViewPr>
    <p:cSldViewPr>
      <p:cViewPr varScale="1">
        <p:scale>
          <a:sx n="78" d="100"/>
          <a:sy n="78" d="100"/>
        </p:scale>
        <p:origin x="-3954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791" name="Дата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/>
          <a:lstStyle>
            <a:lvl1pPr algn="r">
              <a:defRPr sz="1200"/>
            </a:lvl1pPr>
          </a:lstStyle>
          <a:p>
            <a:fld id="{186C1797-A071-4A51-B8E9-58C4F4D6F654}" type="datetimeFigureOut">
              <a:rPr lang="ru-RU" smtClean="0"/>
              <a:t>18.05.2021</a:t>
            </a:fld>
            <a:endParaRPr lang="ru-RU" dirty="0"/>
          </a:p>
        </p:txBody>
      </p:sp>
      <p:sp>
        <p:nvSpPr>
          <p:cNvPr id="1048792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30705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793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6" y="9430705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 anchor="b"/>
          <a:lstStyle>
            <a:lvl1pPr algn="r">
              <a:defRPr sz="1200"/>
            </a:lvl1pPr>
          </a:lstStyle>
          <a:p>
            <a:fld id="{0D5C1C6D-4B22-43AF-BE80-4E2B3BDBB1A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1246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785" name="Дата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/>
          <a:lstStyle>
            <a:lvl1pPr algn="r">
              <a:defRPr sz="1200"/>
            </a:lvl1pPr>
          </a:lstStyle>
          <a:p>
            <a:fld id="{EE99EB39-34B7-47DF-9BAF-87511596E620}" type="datetimeFigureOut">
              <a:rPr lang="ru-RU" smtClean="0"/>
              <a:t>18.05.2021</a:t>
            </a:fld>
            <a:endParaRPr lang="ru-RU" dirty="0"/>
          </a:p>
        </p:txBody>
      </p:sp>
      <p:sp>
        <p:nvSpPr>
          <p:cNvPr id="1048786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90" tIns="45494" rIns="90990" bIns="45494" rtlCol="0" anchor="ctr"/>
          <a:lstStyle/>
          <a:p>
            <a:endParaRPr lang="ru-RU" dirty="0"/>
          </a:p>
        </p:txBody>
      </p:sp>
      <p:sp>
        <p:nvSpPr>
          <p:cNvPr id="1048787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353"/>
            <a:ext cx="5438140" cy="4468177"/>
          </a:xfrm>
          <a:prstGeom prst="rect">
            <a:avLst/>
          </a:prstGeom>
        </p:spPr>
        <p:txBody>
          <a:bodyPr vert="horz" lIns="90990" tIns="45494" rIns="90990" bIns="45494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788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30705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1048789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6" y="9430705"/>
            <a:ext cx="2945659" cy="495937"/>
          </a:xfrm>
          <a:prstGeom prst="rect">
            <a:avLst/>
          </a:prstGeom>
        </p:spPr>
        <p:txBody>
          <a:bodyPr vert="horz" lIns="90990" tIns="45494" rIns="90990" bIns="45494" rtlCol="0" anchor="b"/>
          <a:lstStyle>
            <a:lvl1pPr algn="r">
              <a:defRPr sz="1200"/>
            </a:lvl1pPr>
          </a:lstStyle>
          <a:p>
            <a:fld id="{CBC3DFDA-8C4D-4159-9862-5BC986A2D28A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0065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9" name="Заголовок 1"/>
          <p:cNvSpPr>
            <a:spLocks noGrp="1"/>
          </p:cNvSpPr>
          <p:nvPr>
            <p:ph type="ctrTitle"/>
          </p:nvPr>
        </p:nvSpPr>
        <p:spPr>
          <a:xfrm>
            <a:off x="3131840" y="843558"/>
            <a:ext cx="5326360" cy="1102519"/>
          </a:xfrm>
        </p:spPr>
        <p:txBody>
          <a:bodyPr/>
          <a:lstStyle>
            <a:lvl1pPr algn="l"/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4858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2139702"/>
            <a:ext cx="4320480" cy="338554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4858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44408" y="4831349"/>
            <a:ext cx="841927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ru-RU" smtClean="0"/>
            </a:lvl1pPr>
          </a:lstStyle>
          <a:p>
            <a:fld id="{E3F3FD2E-8AC3-4409-891B-9DAF6FBB6B7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8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777" name="Дата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1208ADE-0A5D-49D5-BFFA-3FE535E5E513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t>18.05.2021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7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8779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44408" y="4831349"/>
            <a:ext cx="841927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ru-RU" smtClean="0"/>
            </a:lvl1pPr>
          </a:lstStyle>
          <a:p>
            <a:fld id="{E3F3FD2E-8AC3-4409-891B-9DAF6FBB6B7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3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956376" y="4831349"/>
            <a:ext cx="1129959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ru-RU" smtClean="0"/>
            </a:lvl1pPr>
          </a:lstStyle>
          <a:p>
            <a:fld id="{E3F3FD2E-8AC3-4409-891B-9DAF6FBB6B7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1691680" y="65426"/>
            <a:ext cx="6840760" cy="634116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lvl="0" algn="l"/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377168" y="915565"/>
            <a:ext cx="8424576" cy="15204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dirty="0" smtClean="0"/>
              <a:t>Образец текста</a:t>
            </a:r>
          </a:p>
          <a:p>
            <a:pPr marL="457200" lvl="1"/>
            <a:r>
              <a:rPr lang="ru-RU" dirty="0" smtClean="0"/>
              <a:t>Второй уровень</a:t>
            </a:r>
          </a:p>
          <a:p>
            <a:pPr marL="914400" lvl="2"/>
            <a:r>
              <a:rPr lang="ru-RU" dirty="0" smtClean="0"/>
              <a:t>Третий уровень</a:t>
            </a:r>
          </a:p>
          <a:p>
            <a:pPr marL="1371600" lvl="3"/>
            <a:r>
              <a:rPr lang="ru-RU" dirty="0" smtClean="0"/>
              <a:t>Четвертый уровень</a:t>
            </a:r>
          </a:p>
          <a:p>
            <a:pPr marL="1828800"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4857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028384" y="4831349"/>
            <a:ext cx="1057951" cy="2738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algn="r">
              <a:defRPr lang="ru-RU" sz="1200" b="0" i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fld id="{E3F3FD2E-8AC3-4409-891B-9DAF6FBB6B7C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2097152" name="Picture 2" descr="F:\2_Текущая работа\1.РСПП\АДМИН\лог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47"/>
            <a:ext cx="824478" cy="5836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lang="ru-RU" sz="2000" b="1" kern="1200">
          <a:solidFill>
            <a:schemeClr val="accent1">
              <a:lumMod val="75000"/>
            </a:schemeClr>
          </a:solidFill>
          <a:latin typeface="Times New Roman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smtClean="0">
          <a:solidFill>
            <a:schemeClr val="accent1">
              <a:lumMod val="75000"/>
            </a:schemeClr>
          </a:solidFill>
          <a:latin typeface="Times New Roman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ru-RU" sz="1600" kern="1200" dirty="0" smtClean="0">
          <a:solidFill>
            <a:schemeClr val="accent1">
              <a:lumMod val="75000"/>
            </a:schemeClr>
          </a:solidFill>
          <a:latin typeface="Times New Roman" pitchFamily="18" charset="0"/>
          <a:ea typeface="+mn-ea"/>
          <a:cs typeface="Times New Roman" panose="02020603050405020304" pitchFamily="18" charset="0"/>
        </a:defRPr>
      </a:lvl2pPr>
      <a:lvl3pPr marL="9715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lang="ru-RU" sz="1600" kern="1200" dirty="0" smtClean="0">
          <a:solidFill>
            <a:schemeClr val="accent1">
              <a:lumMod val="75000"/>
            </a:schemeClr>
          </a:solidFill>
          <a:latin typeface="Times New Roman" pitchFamily="18" charset="0"/>
          <a:ea typeface="+mn-ea"/>
          <a:cs typeface="Times New Roman" panose="02020603050405020304" pitchFamily="18" charset="0"/>
        </a:defRPr>
      </a:lvl3pPr>
      <a:lvl4pPr marL="14287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lang="ru-RU" sz="1600" kern="1200" dirty="0" smtClean="0">
          <a:solidFill>
            <a:schemeClr val="accent1">
              <a:lumMod val="75000"/>
            </a:schemeClr>
          </a:solidFill>
          <a:latin typeface="Times New Roman" pitchFamily="18" charset="0"/>
          <a:ea typeface="+mn-ea"/>
          <a:cs typeface="Times New Roman" panose="02020603050405020304" pitchFamily="18" charset="0"/>
        </a:defRPr>
      </a:lvl4pPr>
      <a:lvl5pPr marL="1885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-"/>
        <a:defRPr lang="ru-RU" sz="1600" kern="1200" dirty="0">
          <a:solidFill>
            <a:schemeClr val="accent1">
              <a:lumMod val="75000"/>
            </a:schemeClr>
          </a:solidFill>
          <a:latin typeface="Times New Roman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4%20&#1080;&#1079;&#1074;&#1077;&#1089;&#1090;&#1085;&#1086;&#1089;&#1090;%20&#1090;&#1077;&#1084;&#1099;%20&#1062;&#1060;&#1040;!R14C1:R25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5%20&#1087;&#1077;&#1088;&#1089;&#1087;&#1077;&#1082;&#1090;&#1080;&#1074;&#1099;%20&#1062;&#1060;&#1040;%20&#1076;&#1083;&#1103;%20&#1086;&#1090;&#1088;&#1072;&#1089;&#1083;&#1077;&#1081;!R2C1:R17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6%20&#1085;&#1072;&#1080;&#1073;&#1086;&#1083;&#1100;&#1096;&#1080;&#1077;%20&#1087;&#1088;&#1077;&#1080;&#1084;&#1091;&#1097;&#1077;&#1089;&#1090;&#1074;&#1072;!R2C1:R9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0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7%20&#1072;&#1082;&#1090;&#1091;&#1072;&#1083;&#1100;&#1085;&#1086;&#1089;&#1090;&#1100;%20&#1076;&#1083;&#1103;%20&#1086;&#1090;&#1088;&#1072;&#1089;&#1083;&#1077;&#1081;!R2C1:R21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8%20&#1072;&#1082;&#1090;&#1091;&#1072;&#1083;&#1100;&#1085;&#1086;&#1089;&#1090;&#1100;%20&#1076;&#1083;&#1103;%20&#1082;&#1086;&#1084;&#1087;&#1072;&#1085;&#1080;&#1081;!R2C1:R10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2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9%20&#1091;&#1095;&#1072;&#1089;&#1090;&#1080;&#1077;%20&#1074;%20&#1062;&#1060;&#1040;%20!R2C1:R10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10%20&#1087;&#1083;&#1072;&#1085;&#1099;%20&#1091;&#1095;&#1072;&#1089;&#1090;&#1080;&#1103;!R2C1:R13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file:///F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10%20&#1087;&#1083;&#1072;&#1085;&#1099;%20&#1091;&#1095;&#1072;&#1089;&#1090;&#1080;&#1103;!R20C1:R39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5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11%20&#1085;&#1077;&#1086;&#1073;&#1093;&#1086;&#1076;&#1080;&#1084;&#1086;&#1089;&#1090;&#1100;%20&#1080;&#1085;&#1092;&#1086;&#1088;&#1084;&#1072;&#1094;&#1080;&#1080;!R2C1:R13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6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1.&#1086;&#1090;&#1088;&#1072;&#1089;&#1083;&#1080;!R13C4:R14C5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1.&#1086;&#1090;&#1088;&#1072;&#1089;&#1083;&#1080;!R1C1:R12C2" TargetMode="External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1.1.%20&#1086;&#1073;&#1088;&#1072;&#1073;%20&#1087;&#1088;&#1086;&#1084;&#1090;&#1100;!R2C1:R24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2.&#1086;&#1082;&#1088;&#1091;&#1075;&#1072;!R3C1:R11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3.&#1095;&#1080;&#1089;&#1083;!R2C1:R11C2" TargetMode="Externa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file:///Z:\2_&#1058;&#1077;&#1082;&#1091;&#1097;&#1072;&#1103;%20&#1088;&#1072;&#1073;&#1086;&#1090;&#1072;\1.&#1056;&#1057;&#1055;&#1055;\&#1062;&#1080;&#1092;&#1088;&#1086;&#1074;&#1072;&#1103;%20&#1101;&#1082;&#1086;&#1085;&#1086;&#1084;&#1080;&#1082;&#1072;\&#1086;&#1087;&#1088;&#1086;&#1089;%20&#1087;&#1086;%20&#1062;&#1060;&#1040;%20&#1053;&#1053;\2021-04-19%20&#1086;&#1087;&#1088;&#1086;&#1089;%20&#1062;&#1060;&#1040;%20&#1086;&#1073;&#1088;&#1072;&#1073;&#1086;&#1090;&#1082;&#1072;.xlsm!4%20&#1080;&#1079;&#1074;&#1077;&#1089;&#1090;&#1085;&#1086;&#1089;&#1090;%20&#1090;&#1077;&#1084;&#1099;%20&#1062;&#1060;&#1040;!R2C1:R6C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Прямоугольник 3"/>
          <p:cNvSpPr/>
          <p:nvPr/>
        </p:nvSpPr>
        <p:spPr>
          <a:xfrm>
            <a:off x="1691680" y="144452"/>
            <a:ext cx="68407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Российский союз промышленников и предпринимателей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83" name="TextBox 1"/>
          <p:cNvSpPr txBox="1"/>
          <p:nvPr/>
        </p:nvSpPr>
        <p:spPr>
          <a:xfrm>
            <a:off x="539551" y="1936686"/>
            <a:ext cx="8244915" cy="10341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Результаты опроса РСПП</a:t>
            </a:r>
          </a:p>
          <a:p>
            <a:pPr algn="ctr">
              <a:spcBef>
                <a:spcPct val="20000"/>
              </a:spcBef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«Перспективы оборота цифровых прав в России»</a:t>
            </a:r>
          </a:p>
        </p:txBody>
      </p:sp>
      <p:sp>
        <p:nvSpPr>
          <p:cNvPr id="1048584" name="TextBox 5"/>
          <p:cNvSpPr txBox="1"/>
          <p:nvPr/>
        </p:nvSpPr>
        <p:spPr>
          <a:xfrm>
            <a:off x="2555776" y="4299942"/>
            <a:ext cx="4680520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ctr">
              <a:spcBef>
                <a:spcPct val="20000"/>
              </a:spcBef>
              <a:defRPr b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ru-RU" dirty="0"/>
              <a:t> </a:t>
            </a:r>
          </a:p>
          <a:p>
            <a:r>
              <a:rPr lang="ru-RU" dirty="0"/>
              <a:t>г. Москва,  </a:t>
            </a:r>
            <a:r>
              <a:rPr lang="ru-RU" dirty="0" smtClean="0"/>
              <a:t>май 2021 </a:t>
            </a:r>
            <a:r>
              <a:rPr lang="ru-RU" dirty="0"/>
              <a:t>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10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555526"/>
            <a:ext cx="8208912" cy="2246769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>
              <a:spcBef>
                <a:spcPct val="0"/>
              </a:spcBef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Тематика цифровизации активов максимально известна компаниям следующих сфер отраслях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:</a:t>
            </a:r>
          </a:p>
          <a:p>
            <a:pPr>
              <a:spcBef>
                <a:spcPct val="0"/>
              </a:spcBef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Финансовая и страховая деятельность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- 2 компании</a:t>
            </a: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Производство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готовых металлических изделий (кроме машиностроения)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–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компания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Деятельность: научная, техническая и 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профессиональная 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1 компания</a:t>
            </a:r>
          </a:p>
          <a:p>
            <a:pPr marL="342900" indent="-342900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4821440"/>
              </p:ext>
            </p:extLst>
          </p:nvPr>
        </p:nvGraphicFramePr>
        <p:xfrm>
          <a:off x="285750" y="847725"/>
          <a:ext cx="8572500" cy="344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9" name="Лист с поддержкой макросов" r:id="rId3" imgW="8572457" imgH="3447883" progId="Excel.SheetMacroEnabled.12">
                  <p:link updateAutomatic="1"/>
                </p:oleObj>
              </mc:Choice>
              <mc:Fallback>
                <p:oleObj name="Лист с поддержкой макросов" r:id="rId3" imgW="8572457" imgH="3447883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847725"/>
                        <a:ext cx="8572500" cy="3448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1250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ОЦЕНКА ПЕРСПЕТИВЫ ЦИФРОВИЗАЦИИ АКТИВОВ ДЛЯ БИЗНЕСА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218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6361618"/>
              </p:ext>
            </p:extLst>
          </p:nvPr>
        </p:nvGraphicFramePr>
        <p:xfrm>
          <a:off x="611560" y="477116"/>
          <a:ext cx="8246690" cy="43615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2" name="Лист с поддержкой макросов" r:id="rId3" imgW="8572457" imgH="4533926" progId="Excel.SheetMacroEnabled.12">
                  <p:link updateAutomatic="1"/>
                </p:oleObj>
              </mc:Choice>
              <mc:Fallback>
                <p:oleObj name="Лист с поддержкой макросов" r:id="rId3" imgW="8572457" imgH="453392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1560" y="477116"/>
                        <a:ext cx="8246690" cy="43615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4332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14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5667660"/>
              </p:ext>
            </p:extLst>
          </p:nvPr>
        </p:nvGraphicFramePr>
        <p:xfrm>
          <a:off x="285750" y="1495425"/>
          <a:ext cx="857250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06" name="Лист с поддержкой макросов" r:id="rId3" imgW="8572457" imgH="2152624" progId="Excel.SheetMacroEnabled.12">
                  <p:link updateAutomatic="1"/>
                </p:oleObj>
              </mc:Choice>
              <mc:Fallback>
                <p:oleObj name="Лист с поддержкой макросов" r:id="rId3" imgW="8572457" imgH="215262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495425"/>
                        <a:ext cx="8572500" cy="2152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7301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1618268"/>
              </p:ext>
            </p:extLst>
          </p:nvPr>
        </p:nvGraphicFramePr>
        <p:xfrm>
          <a:off x="827584" y="195486"/>
          <a:ext cx="7886650" cy="4609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0" name="Лист с поддержкой макросов" r:id="rId3" imgW="8572457" imgH="5010047" progId="Excel.SheetMacroEnabled.12">
                  <p:link updateAutomatic="1"/>
                </p:oleObj>
              </mc:Choice>
              <mc:Fallback>
                <p:oleObj name="Лист с поддержкой макросов" r:id="rId3" imgW="8572457" imgH="501004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95486"/>
                        <a:ext cx="7886650" cy="46093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18410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749864"/>
              </p:ext>
            </p:extLst>
          </p:nvPr>
        </p:nvGraphicFramePr>
        <p:xfrm>
          <a:off x="899592" y="195486"/>
          <a:ext cx="6120680" cy="5047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5" name="Лист с поддержкой макросов" r:id="rId3" imgW="7229486" imgH="5962637" progId="Excel.SheetMacroEnabled.12">
                  <p:link updateAutomatic="1"/>
                </p:oleObj>
              </mc:Choice>
              <mc:Fallback>
                <p:oleObj name="Лист с поддержкой макросов" r:id="rId3" imgW="7229486" imgH="596263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195486"/>
                        <a:ext cx="6120680" cy="504798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741063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17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6325" y="339503"/>
            <a:ext cx="7344816" cy="29523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Цифровизация активов или участие в выпуске и обороте цифровых финансовых наиболее актуальна для компаний из следующих отраслей	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Обрабатывающие производства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Финансовая и страховая деятельность	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Транспортировка и хранение (включая услуги почтовой связи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19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Деятельность научная, техническая и иная профессиональная, в </a:t>
            </a:r>
            <a:r>
              <a:rPr lang="ru-RU" sz="19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т.ч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в сфере информационных технологий  	</a:t>
            </a:r>
          </a:p>
        </p:txBody>
      </p:sp>
    </p:spTree>
    <p:extLst>
      <p:ext uri="{BB962C8B-B14F-4D97-AF65-F5344CB8AC3E}">
        <p14:creationId xmlns:p14="http://schemas.microsoft.com/office/powerpoint/2010/main" val="1296358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УЧАСТИЕ В СИСТЕМЕ ОБОРОТА ЦФА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3254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19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4560"/>
              </p:ext>
            </p:extLst>
          </p:nvPr>
        </p:nvGraphicFramePr>
        <p:xfrm>
          <a:off x="971550" y="168774"/>
          <a:ext cx="6768802" cy="4798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Лист с поддержкой макросов" r:id="rId3" imgW="7667773" imgH="5438904" progId="Excel.SheetMacroEnabled.12">
                  <p:link updateAutomatic="1"/>
                </p:oleObj>
              </mc:Choice>
              <mc:Fallback>
                <p:oleObj name="Лист с поддержкой макросов" r:id="rId3" imgW="7667773" imgH="5438904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168774"/>
                        <a:ext cx="6768802" cy="47985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91844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Объект 2"/>
          <p:cNvSpPr>
            <a:spLocks noGrp="1"/>
          </p:cNvSpPr>
          <p:nvPr>
            <p:ph idx="1"/>
          </p:nvPr>
        </p:nvSpPr>
        <p:spPr>
          <a:xfrm>
            <a:off x="539552" y="575728"/>
            <a:ext cx="8424576" cy="3496342"/>
          </a:xfrm>
        </p:spPr>
        <p:txBody>
          <a:bodyPr/>
          <a:lstStyle/>
          <a:p>
            <a:pPr marL="0" indent="0" algn="just">
              <a:buNone/>
            </a:pPr>
            <a:r>
              <a:rPr lang="ru-RU" sz="1400" dirty="0"/>
              <a:t>1 января 2021 года вступил в силу Федеральный закон от 31 июля 2020 года № 259-ФЗ «О цифровых финансовых активах, цифровой валюте и о внесении изменений в отдельные законодательные акты Российской Федерации», который впервые в России предусматривает возможность выпуска цифровых финансовых активов (ЦФА) — цифровых прав, позволяющих создавать новые финансовые инструменты и </a:t>
            </a:r>
            <a:r>
              <a:rPr lang="ru-RU" sz="1400" dirty="0" err="1"/>
              <a:t>токенизировать</a:t>
            </a:r>
            <a:r>
              <a:rPr lang="ru-RU" sz="1400" dirty="0"/>
              <a:t> бизнес-процессы.</a:t>
            </a:r>
          </a:p>
          <a:p>
            <a:pPr algn="just"/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В </a:t>
            </a:r>
            <a:r>
              <a:rPr lang="ru-RU" sz="1400" dirty="0"/>
              <a:t>настоящее время завершается процесс регистрации первых операторов в сфере оборота цифровых финансовых активов. Наряду с реализацией законодательства об обороте утилитарных цифровых правах (</a:t>
            </a:r>
            <a:r>
              <a:rPr lang="ru-RU" sz="1400" dirty="0" err="1"/>
              <a:t>токенизация</a:t>
            </a:r>
            <a:r>
              <a:rPr lang="ru-RU" sz="1400" dirty="0"/>
              <a:t> реальных активов  - товаров, работ, услуг, результатов интеллектуальной деятельности) это приведет к формированию комплексных систем, в рамках которых появится возможность совершать операции, причем с использованием гибридных </a:t>
            </a:r>
            <a:r>
              <a:rPr lang="ru-RU" sz="1400" dirty="0" err="1"/>
              <a:t>токенов</a:t>
            </a:r>
            <a:r>
              <a:rPr lang="ru-RU" sz="1400" dirty="0"/>
              <a:t>, дающих право как на финансовые, так и на реальные активы. </a:t>
            </a:r>
            <a:endParaRPr lang="ru-RU" sz="1400" dirty="0" smtClean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1400" dirty="0" smtClean="0"/>
              <a:t>В </a:t>
            </a:r>
            <a:r>
              <a:rPr lang="ru-RU" sz="1400" dirty="0"/>
              <a:t>этой связи </a:t>
            </a:r>
            <a:r>
              <a:rPr lang="ru-RU" sz="1400" dirty="0" smtClean="0"/>
              <a:t>компаниями было предложено пройти </a:t>
            </a:r>
            <a:r>
              <a:rPr lang="ru-RU" sz="1400" dirty="0"/>
              <a:t>опрос с целью выявления заинтересованности бизнеса в обороте цифровых </a:t>
            </a:r>
            <a:r>
              <a:rPr lang="ru-RU" sz="1400" dirty="0" smtClean="0"/>
              <a:t>прав</a:t>
            </a:r>
            <a:endParaRPr lang="ru-RU" sz="1400" dirty="0"/>
          </a:p>
        </p:txBody>
      </p:sp>
      <p:sp>
        <p:nvSpPr>
          <p:cNvPr id="1048609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025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20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6325" y="339503"/>
            <a:ext cx="7344816" cy="2952328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Компании, участвующие в том или ином качестве в формировании системы цифровизации активов и (или) обороте цифровых активов, включая оборот цифровых финансовых активов (в том числе за рубежом), работают в следующих отраслях 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экономики:</a:t>
            </a: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	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Обрабатывающие производства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Финансовая и страховая деятельность	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Транспортировка и хранение (включая услуги почтовой связи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19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Деятельность научная, техническая и иная профессиональная, в </a:t>
            </a:r>
            <a:r>
              <a:rPr lang="ru-RU" sz="19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т.ч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в сфере информационных технологий  	</a:t>
            </a:r>
          </a:p>
        </p:txBody>
      </p:sp>
    </p:spTree>
    <p:extLst>
      <p:ext uri="{BB962C8B-B14F-4D97-AF65-F5344CB8AC3E}">
        <p14:creationId xmlns:p14="http://schemas.microsoft.com/office/powerpoint/2010/main" val="9681703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21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2507905"/>
              </p:ext>
            </p:extLst>
          </p:nvPr>
        </p:nvGraphicFramePr>
        <p:xfrm>
          <a:off x="909638" y="304800"/>
          <a:ext cx="7324725" cy="453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Лист с поддержкой макросов" r:id="rId3" imgW="7324570" imgH="4533926" progId="Excel.SheetMacroEnabled.12">
                  <p:link updateAutomatic="1"/>
                </p:oleObj>
              </mc:Choice>
              <mc:Fallback>
                <p:oleObj name="Лист с поддержкой макросов" r:id="rId3" imgW="7324570" imgH="453392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9638" y="304800"/>
                        <a:ext cx="7324725" cy="4533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031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22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16325" y="339503"/>
            <a:ext cx="7344816" cy="295232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 В цифровизации активов и (или) обороте цифровых активов, включая оборот цифровых финансовых активов, планируют участвовать компании из следующих  отраслей экономики:	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Обрабатывающие производства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Финансовая и страховая деятельность	</a:t>
            </a: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Транспортировка и хранение (включая услуги почтовой связи</a:t>
            </a:r>
            <a:r>
              <a:rPr lang="ru-RU" sz="19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)</a:t>
            </a:r>
            <a:endParaRPr lang="ru-RU" sz="19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Деятельность научная, техническая и иная профессиональная, в </a:t>
            </a:r>
            <a:r>
              <a:rPr lang="ru-RU" sz="1900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т.ч</a:t>
            </a:r>
            <a:r>
              <a:rPr lang="ru-RU" sz="19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. в сфере информационных технологий  	</a:t>
            </a:r>
          </a:p>
        </p:txBody>
      </p:sp>
    </p:spTree>
    <p:extLst>
      <p:ext uri="{BB962C8B-B14F-4D97-AF65-F5344CB8AC3E}">
        <p14:creationId xmlns:p14="http://schemas.microsoft.com/office/powerpoint/2010/main" val="3002744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23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9688159"/>
              </p:ext>
            </p:extLst>
          </p:nvPr>
        </p:nvGraphicFramePr>
        <p:xfrm>
          <a:off x="1043608" y="267493"/>
          <a:ext cx="5688632" cy="4630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1" name="Лист с поддержкой макросов" r:id="rId3" imgW="7324570" imgH="5962637" progId="Excel.SheetMacroEnabled.12">
                  <p:link updateAutomatic="1"/>
                </p:oleObj>
              </mc:Choice>
              <mc:Fallback>
                <p:oleObj name="Лист с поддержкой макросов" r:id="rId3" imgW="7324570" imgH="5962637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267493"/>
                        <a:ext cx="5688632" cy="4630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79204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0037843"/>
              </p:ext>
            </p:extLst>
          </p:nvPr>
        </p:nvGraphicFramePr>
        <p:xfrm>
          <a:off x="781050" y="500063"/>
          <a:ext cx="7581900" cy="414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Лист с поддержкой макросов" r:id="rId3" imgW="7582059" imgH="4143298" progId="Excel.SheetMacroEnabled.12">
                  <p:link updateAutomatic="1"/>
                </p:oleObj>
              </mc:Choice>
              <mc:Fallback>
                <p:oleObj name="Лист с поддержкой макросов" r:id="rId3" imgW="7582059" imgH="414329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1050" y="500063"/>
                        <a:ext cx="7581900" cy="4143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53680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0" name="Заголовок 1"/>
          <p:cNvSpPr>
            <a:spLocks noGrp="1"/>
          </p:cNvSpPr>
          <p:nvPr>
            <p:ph type="title"/>
          </p:nvPr>
        </p:nvSpPr>
        <p:spPr>
          <a:xfrm>
            <a:off x="955858" y="791230"/>
            <a:ext cx="1509907" cy="360040"/>
          </a:xfrm>
        </p:spPr>
        <p:txBody>
          <a:bodyPr>
            <a:normAutofit/>
          </a:bodyPr>
          <a:lstStyle/>
          <a:p>
            <a:pPr algn="l"/>
            <a:r>
              <a:rPr lang="ru-RU" sz="1600" b="1" dirty="0" smtClean="0"/>
              <a:t>Контакты:</a:t>
            </a:r>
            <a:endParaRPr lang="ru-RU" sz="1600" b="1" dirty="0"/>
          </a:p>
        </p:txBody>
      </p:sp>
      <p:sp>
        <p:nvSpPr>
          <p:cNvPr id="1048781" name="Подзаголовок 2"/>
          <p:cNvSpPr txBox="1"/>
          <p:nvPr/>
        </p:nvSpPr>
        <p:spPr>
          <a:xfrm>
            <a:off x="1243890" y="1203598"/>
            <a:ext cx="2680038" cy="2736304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Arial" panose="020B0604020202020204" pitchFamily="34" charset="0"/>
              <a:buNone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Андрей Лисицын </a:t>
            </a:r>
          </a:p>
          <a:p>
            <a:pPr algn="just">
              <a:buFont typeface="Arial" panose="020B0604020202020204" pitchFamily="34" charset="0"/>
              <a:buNone/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0" algn="l"/>
              </a:tabLst>
            </a:pP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З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аместитель управляющего директора Управления финансовой политики и финансовых рынков РСПП</a:t>
            </a:r>
          </a:p>
          <a:p>
            <a:pPr algn="just">
              <a:buNone/>
            </a:pPr>
            <a:endParaRPr lang="ru-RU" sz="16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algn="just">
              <a:buNone/>
            </a:pP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+</a:t>
            </a:r>
            <a:r>
              <a:rPr lang="ru-RU" sz="16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7(495) 663-04-04, доб. </a:t>
            </a:r>
            <a:r>
              <a:rPr lang="ru-RU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1108</a:t>
            </a:r>
          </a:p>
          <a:p>
            <a:pPr algn="just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LisitsynAY@rspp.ru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Объект 2"/>
          <p:cNvSpPr>
            <a:spLocks noGrp="1"/>
          </p:cNvSpPr>
          <p:nvPr>
            <p:ph idx="1"/>
          </p:nvPr>
        </p:nvSpPr>
        <p:spPr>
          <a:xfrm>
            <a:off x="539552" y="575728"/>
            <a:ext cx="8424576" cy="1772793"/>
          </a:xfrm>
        </p:spPr>
        <p:txBody>
          <a:bodyPr/>
          <a:lstStyle/>
          <a:p>
            <a:r>
              <a:rPr lang="ru-RU" sz="1400" dirty="0"/>
              <a:t>В опросе приняли участие </a:t>
            </a:r>
            <a:r>
              <a:rPr lang="ru-RU" sz="1400" b="1" dirty="0" smtClean="0"/>
              <a:t>65 </a:t>
            </a:r>
            <a:r>
              <a:rPr lang="ru-RU" sz="1400" dirty="0" smtClean="0"/>
              <a:t> респондентов.</a:t>
            </a:r>
          </a:p>
          <a:p>
            <a:endParaRPr lang="ru-RU" sz="1400" dirty="0" smtClean="0"/>
          </a:p>
          <a:p>
            <a:r>
              <a:rPr lang="ru-RU" sz="1400" dirty="0" smtClean="0"/>
              <a:t>В опросе приняли участие предприятия преимущественно нефинансового сектора, которые в основном функционируют в сфере обрабатывающего производства. </a:t>
            </a:r>
          </a:p>
          <a:p>
            <a:endParaRPr lang="ru-RU" sz="1400" dirty="0" smtClean="0"/>
          </a:p>
          <a:p>
            <a:r>
              <a:rPr lang="ru-RU" sz="1400" dirty="0" smtClean="0"/>
              <a:t>Компании, принявшие участие в опросе, относятся к </a:t>
            </a:r>
            <a:r>
              <a:rPr lang="ru-RU" sz="1400" dirty="0"/>
              <a:t>средним и </a:t>
            </a:r>
            <a:r>
              <a:rPr lang="ru-RU" sz="1400" dirty="0" smtClean="0"/>
              <a:t>крупным и работают во всех федеральных округах</a:t>
            </a:r>
            <a:endParaRPr lang="ru-RU" sz="1400" dirty="0"/>
          </a:p>
        </p:txBody>
      </p:sp>
      <p:sp>
        <p:nvSpPr>
          <p:cNvPr id="1048609" name="Номер слайда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3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4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80841"/>
              </p:ext>
            </p:extLst>
          </p:nvPr>
        </p:nvGraphicFramePr>
        <p:xfrm>
          <a:off x="683568" y="483518"/>
          <a:ext cx="2592288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6" name="Лист с поддержкой макросов" r:id="rId3" imgW="2828914" imgH="485852" progId="Excel.SheetMacroEnabled.12">
                  <p:link updateAutomatic="1"/>
                </p:oleObj>
              </mc:Choice>
              <mc:Fallback>
                <p:oleObj name="Лист с поддержкой макросов" r:id="rId3" imgW="2828914" imgH="485852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483518"/>
                        <a:ext cx="2592288" cy="48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3553157"/>
              </p:ext>
            </p:extLst>
          </p:nvPr>
        </p:nvGraphicFramePr>
        <p:xfrm>
          <a:off x="3635896" y="483518"/>
          <a:ext cx="5257800" cy="429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7" name="Лист с поддержкой макросов" r:id="rId5" imgW="5257713" imgH="4295865" progId="Excel.SheetMacroEnabled.12">
                  <p:link updateAutomatic="1"/>
                </p:oleObj>
              </mc:Choice>
              <mc:Fallback>
                <p:oleObj name="Лист с поддержкой макросов" r:id="rId5" imgW="5257713" imgH="4295865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35896" y="483518"/>
                        <a:ext cx="5257800" cy="4295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5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932614"/>
              </p:ext>
            </p:extLst>
          </p:nvPr>
        </p:nvGraphicFramePr>
        <p:xfrm>
          <a:off x="827088" y="173038"/>
          <a:ext cx="7921376" cy="5005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5" name="Лист с поддержкой макросов" r:id="rId3" imgW="8877141" imgH="5610238" progId="Excel.SheetMacroEnabled.12">
                  <p:link updateAutomatic="1"/>
                </p:oleObj>
              </mc:Choice>
              <mc:Fallback>
                <p:oleObj name="Лист с поддержкой макросов" r:id="rId3" imgW="8877141" imgH="5610238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088" y="173038"/>
                        <a:ext cx="7921376" cy="50052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89918"/>
              </p:ext>
            </p:extLst>
          </p:nvPr>
        </p:nvGraphicFramePr>
        <p:xfrm>
          <a:off x="1414463" y="1038225"/>
          <a:ext cx="6315075" cy="3067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0" name="Лист с поддержкой макросов" r:id="rId3" imgW="6315086" imgH="3066986" progId="Excel.SheetMacroEnabled.12">
                  <p:link updateAutomatic="1"/>
                </p:oleObj>
              </mc:Choice>
              <mc:Fallback>
                <p:oleObj name="Лист с поддержкой макросов" r:id="rId3" imgW="6315086" imgH="3066986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4463" y="1038225"/>
                        <a:ext cx="6315075" cy="3067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Номер слайда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652106"/>
              </p:ext>
            </p:extLst>
          </p:nvPr>
        </p:nvGraphicFramePr>
        <p:xfrm>
          <a:off x="1331640" y="699542"/>
          <a:ext cx="6115050" cy="239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name="Лист с поддержкой макросов" r:id="rId3" imgW="6115202" imgH="2390685" progId="Excel.SheetMacroEnabled.12">
                  <p:link updateAutomatic="1"/>
                </p:oleObj>
              </mc:Choice>
              <mc:Fallback>
                <p:oleObj name="Лист с поддержкой макросов" r:id="rId3" imgW="6115202" imgH="2390685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1640" y="699542"/>
                        <a:ext cx="6115050" cy="239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ИЗВЕСТНОСТЬ ТЕМАТИКИ ЦИФРОВИЗАЦИИ АКТИВОВ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567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9" name="Номер слайда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E3F3FD2E-8AC3-4409-891B-9DAF6FBB6B7C}" type="slidenum">
              <a:rPr lang="ru-RU" smtClean="0"/>
              <a:t>9</a:t>
            </a:fld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848913"/>
              </p:ext>
            </p:extLst>
          </p:nvPr>
        </p:nvGraphicFramePr>
        <p:xfrm>
          <a:off x="285750" y="1543050"/>
          <a:ext cx="85725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Лист с поддержкой макросов" r:id="rId3" imgW="8572457" imgH="2057400" progId="Excel.SheetMacroEnabled.12">
                  <p:link updateAutomatic="1"/>
                </p:oleObj>
              </mc:Choice>
              <mc:Fallback>
                <p:oleObj name="Лист с поддержкой макросов" r:id="rId3" imgW="8572457" imgH="2057400" progId="Excel.SheetMacroEnabled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5750" y="1543050"/>
                        <a:ext cx="8572500" cy="205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3784</TotalTime>
  <Words>397</Words>
  <Application>Microsoft Office PowerPoint</Application>
  <PresentationFormat>Экран (16:9)</PresentationFormat>
  <Paragraphs>69</Paragraphs>
  <Slides>25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15</vt:i4>
      </vt:variant>
      <vt:variant>
        <vt:lpstr>Заголовки слайдов</vt:lpstr>
      </vt:variant>
      <vt:variant>
        <vt:i4>25</vt:i4>
      </vt:variant>
    </vt:vector>
  </HeadingPairs>
  <TitlesOfParts>
    <vt:vector size="41" baseType="lpstr">
      <vt:lpstr>Тема Office</vt:lpstr>
      <vt:lpstr>Z:\2_Текущая работа\1.РСПП\Цифровая экономика\опрос по ЦФА НН\2021-04-19 опрос ЦФА обработка.xlsm!1.отрасли!R13C4:R14C5</vt:lpstr>
      <vt:lpstr>Z:\2_Текущая работа\1.РСПП\Цифровая экономика\опрос по ЦФА НН\2021-04-19 опрос ЦФА обработка.xlsm!1.отрасли!R1C1:R12C2</vt:lpstr>
      <vt:lpstr>Z:\2_Текущая работа\1.РСПП\Цифровая экономика\опрос по ЦФА НН\2021-04-19 опрос ЦФА обработка.xlsm!1.1. обраб промть!R2C1:R24C2</vt:lpstr>
      <vt:lpstr>Z:\2_Текущая работа\1.РСПП\Цифровая экономика\опрос по ЦФА НН\2021-04-19 опрос ЦФА обработка.xlsm!2.округа!R3C1:R11C2</vt:lpstr>
      <vt:lpstr>Z:\2_Текущая работа\1.РСПП\Цифровая экономика\опрос по ЦФА НН\2021-04-19 опрос ЦФА обработка.xlsm!3.числ!R2C1:R11C2</vt:lpstr>
      <vt:lpstr>Z:\2_Текущая работа\1.РСПП\Цифровая экономика\опрос по ЦФА НН\2021-04-19 опрос ЦФА обработка.xlsm!4 известност темы ЦФА!R2C1:R6C2</vt:lpstr>
      <vt:lpstr>F:\2_Текущая работа\1.РСПП\Цифровая экономика\опрос по ЦФА НН\2021-04-19 опрос ЦФА обработка.xlsm!4 известност темы ЦФА!R14C1:R25C2</vt:lpstr>
      <vt:lpstr>Z:\2_Текущая работа\1.РСПП\Цифровая экономика\опрос по ЦФА НН\2021-04-19 опрос ЦФА обработка.xlsm!5 перспективы ЦФА для отраслей!R2C1:R17C2</vt:lpstr>
      <vt:lpstr>Z:\2_Текущая работа\1.РСПП\Цифровая экономика\опрос по ЦФА НН\2021-04-19 опрос ЦФА обработка.xlsm!6 наибольшие преимущества!R2C1:R9C2</vt:lpstr>
      <vt:lpstr>Z:\2_Текущая работа\1.РСПП\Цифровая экономика\опрос по ЦФА НН\2021-04-19 опрос ЦФА обработка.xlsm!7 актуальность для отраслей!R2C1:R21C2</vt:lpstr>
      <vt:lpstr>Z:\2_Текущая работа\1.РСПП\Цифровая экономика\опрос по ЦФА НН\2021-04-19 опрос ЦФА обработка.xlsm!8 актуальность для компаний!R2C1:R10C2</vt:lpstr>
      <vt:lpstr>Z:\2_Текущая работа\1.РСПП\Цифровая экономика\опрос по ЦФА НН\2021-04-19 опрос ЦФА обработка.xlsm!9 участие в ЦФА !R2C1:R10C2</vt:lpstr>
      <vt:lpstr>Z:\2_Текущая работа\1.РСПП\Цифровая экономика\опрос по ЦФА НН\2021-04-19 опрос ЦФА обработка.xlsm!10 планы участия!R2C1:R13C2</vt:lpstr>
      <vt:lpstr>F:\2_Текущая работа\1.РСПП\Цифровая экономика\опрос по ЦФА НН\2021-04-19 опрос ЦФА обработка.xlsm!10 планы участия!R20C1:R39C2</vt:lpstr>
      <vt:lpstr>Z:\2_Текущая работа\1.РСПП\Цифровая экономика\опрос по ЦФА НН\2021-04-19 опрос ЦФА обработка.xlsm!11 необходимость информации!R2C1:R13C2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ИЗВЕСТНОСТЬ ТЕМАТИКИ ЦИФРОВИЗАЦИИ АКТИВОВ </vt:lpstr>
      <vt:lpstr>Презентация PowerPoint</vt:lpstr>
      <vt:lpstr>Презентация PowerPoint</vt:lpstr>
      <vt:lpstr>Презентация PowerPoint</vt:lpstr>
      <vt:lpstr>ОЦЕНКА ПЕРСПЕТИВЫ ЦИФРОВИЗАЦИИ АКТИВОВ ДЛЯ БИЗНЕСА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УЧАСТИЕ В СИСТЕМЕ ОБОРОТА ЦФА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Контакты: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Значение отдельных денежных агрегатов стран-участников Евразийского экономического союза по состоянию на 01.06.2014 г.</dc:title>
  <dc:creator>Лисицын А.Ю.</dc:creator>
  <cp:lastModifiedBy>Сураев Александр Сергеевич</cp:lastModifiedBy>
  <cp:revision>80</cp:revision>
  <cp:lastPrinted>2021-04-01T07:34:39Z</cp:lastPrinted>
  <dcterms:created xsi:type="dcterms:W3CDTF">2016-02-24T02:48:36Z</dcterms:created>
  <dcterms:modified xsi:type="dcterms:W3CDTF">2021-05-18T15:37:51Z</dcterms:modified>
</cp:coreProperties>
</file>